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10691800" cx="7559675"/>
  <p:notesSz cx="6858000" cy="9144000"/>
  <p:embeddedFontLst>
    <p:embeddedFont>
      <p:font typeface="Open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5" roundtripDataSignature="AMtx7mhgK9EfLixzxDHlA1llGAW/NBLmr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OpenSans-bold.fntdata"/><Relationship Id="rId21" Type="http://schemas.openxmlformats.org/officeDocument/2006/relationships/font" Target="fonts/OpenSans-regular.fntdata"/><Relationship Id="rId24" Type="http://schemas.openxmlformats.org/officeDocument/2006/relationships/font" Target="fonts/OpenSans-boldItalic.fntdata"/><Relationship Id="rId23" Type="http://schemas.openxmlformats.org/officeDocument/2006/relationships/font" Target="fonts/OpenSans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5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347766009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g33477660093_0_0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33477660093_0_122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3" name="Google Shape;213;g33477660093_0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33477660093_0_135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7" name="Google Shape;227;g33477660093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33477660093_0_148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1" name="Google Shape;241;g33477660093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33477660093_0_164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8" name="Google Shape;258;g33477660093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33477660093_0_180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g33477660093_0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33477660093_0_194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0" name="Google Shape;290;g33477660093_0_1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2fde2bf2fd4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5" name="Google Shape;305;g2fde2bf2fd4_0_3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3477660093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3" name="Google Shape;93;g33477660093_0_10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3477660093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1" name="Google Shape;101;g33477660093_0_17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3477660093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2" name="Google Shape;122;g33477660093_0_37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3477660093_0_50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g33477660093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3477660093_0_63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g33477660093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33477660093_0_76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Google Shape;164;g33477660093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3477660093_0_90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Google Shape;179;g33477660093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3477660093_0_106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g33477660093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7"/>
          <p:cNvSpPr txBox="1"/>
          <p:nvPr>
            <p:ph type="ctrTitle"/>
          </p:nvPr>
        </p:nvSpPr>
        <p:spPr>
          <a:xfrm>
            <a:off x="945000" y="1749826"/>
            <a:ext cx="5670000" cy="3722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7"/>
          <p:cNvSpPr txBox="1"/>
          <p:nvPr>
            <p:ph idx="1" type="subTitle"/>
          </p:nvPr>
        </p:nvSpPr>
        <p:spPr>
          <a:xfrm>
            <a:off x="945000" y="5615776"/>
            <a:ext cx="5670000" cy="25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17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7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7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6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6"/>
          <p:cNvSpPr txBox="1"/>
          <p:nvPr>
            <p:ph idx="1" type="body"/>
          </p:nvPr>
        </p:nvSpPr>
        <p:spPr>
          <a:xfrm rot="5400000">
            <a:off x="388050" y="2977950"/>
            <a:ext cx="6783900" cy="6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6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6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6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7"/>
          <p:cNvSpPr txBox="1"/>
          <p:nvPr>
            <p:ph type="title"/>
          </p:nvPr>
        </p:nvSpPr>
        <p:spPr>
          <a:xfrm rot="5400000">
            <a:off x="1694700" y="4284600"/>
            <a:ext cx="9060900" cy="163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7"/>
          <p:cNvSpPr txBox="1"/>
          <p:nvPr>
            <p:ph idx="1" type="body"/>
          </p:nvPr>
        </p:nvSpPr>
        <p:spPr>
          <a:xfrm rot="5400000">
            <a:off x="-1612725" y="2701800"/>
            <a:ext cx="9060900" cy="47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7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7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7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8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8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8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8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8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9"/>
          <p:cNvSpPr txBox="1"/>
          <p:nvPr>
            <p:ph type="title"/>
          </p:nvPr>
        </p:nvSpPr>
        <p:spPr>
          <a:xfrm>
            <a:off x="515813" y="2665576"/>
            <a:ext cx="6520500" cy="444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9"/>
          <p:cNvSpPr txBox="1"/>
          <p:nvPr>
            <p:ph idx="1" type="body"/>
          </p:nvPr>
        </p:nvSpPr>
        <p:spPr>
          <a:xfrm>
            <a:off x="515813" y="7155226"/>
            <a:ext cx="6520500" cy="23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9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9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9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0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0"/>
          <p:cNvSpPr txBox="1"/>
          <p:nvPr>
            <p:ph idx="1" type="body"/>
          </p:nvPr>
        </p:nvSpPr>
        <p:spPr>
          <a:xfrm>
            <a:off x="5197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20"/>
          <p:cNvSpPr txBox="1"/>
          <p:nvPr>
            <p:ph idx="2" type="body"/>
          </p:nvPr>
        </p:nvSpPr>
        <p:spPr>
          <a:xfrm>
            <a:off x="38272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20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0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0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1"/>
          <p:cNvSpPr txBox="1"/>
          <p:nvPr>
            <p:ph type="title"/>
          </p:nvPr>
        </p:nvSpPr>
        <p:spPr>
          <a:xfrm>
            <a:off x="520735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1"/>
          <p:cNvSpPr txBox="1"/>
          <p:nvPr>
            <p:ph idx="1" type="body"/>
          </p:nvPr>
        </p:nvSpPr>
        <p:spPr>
          <a:xfrm>
            <a:off x="520735" y="2621026"/>
            <a:ext cx="31983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21"/>
          <p:cNvSpPr txBox="1"/>
          <p:nvPr>
            <p:ph idx="2" type="body"/>
          </p:nvPr>
        </p:nvSpPr>
        <p:spPr>
          <a:xfrm>
            <a:off x="520735" y="3905550"/>
            <a:ext cx="31983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21"/>
          <p:cNvSpPr txBox="1"/>
          <p:nvPr>
            <p:ph idx="3" type="body"/>
          </p:nvPr>
        </p:nvSpPr>
        <p:spPr>
          <a:xfrm>
            <a:off x="3827250" y="2621026"/>
            <a:ext cx="32139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21"/>
          <p:cNvSpPr txBox="1"/>
          <p:nvPr>
            <p:ph idx="4" type="body"/>
          </p:nvPr>
        </p:nvSpPr>
        <p:spPr>
          <a:xfrm>
            <a:off x="3827250" y="3905550"/>
            <a:ext cx="32139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21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1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1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2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2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2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2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3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3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3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4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4"/>
          <p:cNvSpPr txBox="1"/>
          <p:nvPr>
            <p:ph idx="1" type="body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4"/>
          <p:cNvSpPr txBox="1"/>
          <p:nvPr>
            <p:ph idx="2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24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4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4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5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5"/>
          <p:cNvSpPr/>
          <p:nvPr>
            <p:ph idx="2" type="pic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5"/>
          <p:cNvSpPr txBox="1"/>
          <p:nvPr>
            <p:ph idx="1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25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5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5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6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6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6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6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6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2.png"/><Relationship Id="rId6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1" Type="http://schemas.openxmlformats.org/officeDocument/2006/relationships/hyperlink" Target="https://urldefense.com/v3/__https:/sparceurope.org/what-we-do/open-education/europeannetwork-openeducation-librarians/__;!!HJOPV4FYYWzcc1jazlU!5XTNBxzSPFktoUw3QFzkUtl9EyGR2Mkm4WUqzs9Pv9TC0qBOdNGlH6kqHg7TbLGv67ubi0_oemAJGAyF1zOoj3bG$" TargetMode="External"/><Relationship Id="rId10" Type="http://schemas.openxmlformats.org/officeDocument/2006/relationships/hyperlink" Target="https://urldefense.com/v3/__https:/sparceurope.org/what-we-do/open-education/europeannetwork-openeducation-librarians/__;!!HJOPV4FYYWzcc1jazlU!5XTNBxzSPFktoUw3QFzkUtl9EyGR2Mkm4WUqzs9Pv9TC0qBOdNGlH6kqHg7TbLGv67ubi0_oemAJGAyF1zOoj3bG$" TargetMode="External"/><Relationship Id="rId13" Type="http://schemas.openxmlformats.org/officeDocument/2006/relationships/hyperlink" Target="https://urldefense.com/v3/__https:/creativecommons.org/licenses/by/4.0/__;!!HJOPV4FYYWzcc1jazlU!5XTNBxzSPFktoUw3QFzkUtl9EyGR2Mkm4WUqzs9Pv9TC0qBOdNGlH6kqHg7TbLGv67ubi0_oemAJGAyF11IIJmdJ$" TargetMode="External"/><Relationship Id="rId12" Type="http://schemas.openxmlformats.org/officeDocument/2006/relationships/hyperlink" Target="https://urldefense.com/v3/__https:/creativecommons.org/licenses/by/4.0/__;!!HJOPV4FYYWzcc1jazlU!5XTNBxzSPFktoUw3QFzkUtl9EyGR2Mkm4WUqzs9Pv9TC0qBOdNGlH6kqHg7TbLGv67ubi0_oemAJGAyF11IIJmdJ$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hyperlink" Target="https://urldefense.com/v3/__https:/sparceurope.org/__;!!HJOPV4FYYWzcc1jazlU!5XTNBxzSPFktoUw3QFzkUtl9EyGR2Mkm4WUqzs9Pv9TC0qBOdNGlH6kqHg7TbLGv67ubi0_oemAJGAyF1zdNwL0n$" TargetMode="External"/><Relationship Id="rId15" Type="http://schemas.openxmlformats.org/officeDocument/2006/relationships/hyperlink" Target="https://urldefense.com/v3/__https:/creativecommons.org/licenses/by/4.0/__;!!HJOPV4FYYWzcc1jazlU!5XTNBxzSPFktoUw3QFzkUtl9EyGR2Mkm4WUqzs9Pv9TC0qBOdNGlH6kqHg7TbLGv67ubi0_oemAJGAyF11IIJmdJ$" TargetMode="External"/><Relationship Id="rId14" Type="http://schemas.openxmlformats.org/officeDocument/2006/relationships/hyperlink" Target="https://urldefense.com/v3/__https:/creativecommons.org/licenses/by/4.0/__;!!HJOPV4FYYWzcc1jazlU!5XTNBxzSPFktoUw3QFzkUtl9EyGR2Mkm4WUqzs9Pv9TC0qBOdNGlH6kqHg7TbLGv67ubi0_oemAJGAyF11IIJmdJ$" TargetMode="External"/><Relationship Id="rId16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hyperlink" Target="https://doi.org/10.5281/zenodo.5568482" TargetMode="External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urldefense.com/v3/__https:/sparceurope.org/__;!!HJOPV4FYYWzcc1jazlU!5XTNBxzSPFktoUw3QFzkUtl9EyGR2Mkm4WUqzs9Pv9TC0qBOdNGlH6kqHg7TbLGv67ubi0_oemAJGAyF1zdNwL0n$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hyperlink" Target="https://sparceurope.org/what-we-do/open-education/europeannetwork-openeducation-librarians/" TargetMode="External"/><Relationship Id="rId5" Type="http://schemas.openxmlformats.org/officeDocument/2006/relationships/hyperlink" Target="https://zenodo.org/doi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hyperlink" Target="https://tinyurl.com/openedrec" TargetMode="External"/><Relationship Id="rId6" Type="http://schemas.openxmlformats.org/officeDocument/2006/relationships/hyperlink" Target="https://zenodo.org/doi/10.5281/zenodo.5568482" TargetMode="External"/><Relationship Id="rId7" Type="http://schemas.openxmlformats.org/officeDocument/2006/relationships/hyperlink" Target="https://sparceurope.org/" TargetMode="External"/><Relationship Id="rId8" Type="http://schemas.openxmlformats.org/officeDocument/2006/relationships/hyperlink" Target="https://creativecommons.org/licenses/by/4.0/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hyperlink" Target="https://tinyurl.com/openedrec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hyperlink" Target="https://tinyurl.com/openedrec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hyperlink" Target="https://tinyurl.com/openedrec" TargetMode="External"/><Relationship Id="rId6" Type="http://schemas.openxmlformats.org/officeDocument/2006/relationships/hyperlink" Target="https://sdgs.un.org/goals/goal4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g33477660093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304462"/>
            <a:ext cx="4651251" cy="353107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g33477660093_0_0"/>
          <p:cNvSpPr txBox="1"/>
          <p:nvPr/>
        </p:nvSpPr>
        <p:spPr>
          <a:xfrm>
            <a:off x="1550175" y="1065775"/>
            <a:ext cx="27312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6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ZÁKLAD</a:t>
            </a:r>
            <a:endParaRPr b="0" i="0" sz="6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g33477660093_0_0"/>
          <p:cNvSpPr txBox="1"/>
          <p:nvPr/>
        </p:nvSpPr>
        <p:spPr>
          <a:xfrm>
            <a:off x="232200" y="4398200"/>
            <a:ext cx="7092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-DE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</a:t>
            </a:r>
            <a:r>
              <a:rPr b="1" lang="en-DE" sz="4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SADA NÁSTROJŮ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7" name="Google Shape;87;g33477660093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02762" y="8287619"/>
            <a:ext cx="1751480" cy="98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g33477660093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88869" y="7204764"/>
            <a:ext cx="3379258" cy="98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g33477660093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98140" y="9578962"/>
            <a:ext cx="2363700" cy="827036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g33477660093_0_0"/>
          <p:cNvSpPr txBox="1"/>
          <p:nvPr/>
        </p:nvSpPr>
        <p:spPr>
          <a:xfrm>
            <a:off x="569401" y="5853675"/>
            <a:ext cx="64182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lang="en-DE" sz="2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Použijte naše šablony pro prosazování otevřeného vzdělávání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3477660093_0_122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g33477660093_0_122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g33477660093_0_122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g33477660093_0_122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9" name="Google Shape;219;g33477660093_0_1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g33477660093_0_1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g33477660093_0_122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ZÁKLAD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g33477660093_0_122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UNESCO Doporučení k otevřeným vzdělávacím zdrojům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3" name="Google Shape;223;g33477660093_0_122"/>
          <p:cNvSpPr txBox="1"/>
          <p:nvPr/>
        </p:nvSpPr>
        <p:spPr>
          <a:xfrm>
            <a:off x="501325" y="4117949"/>
            <a:ext cx="5667600" cy="543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instituce</a:t>
            </a:r>
            <a:endParaRPr b="1" i="0" sz="1800" u="none" cap="none" strike="noStrike">
              <a:solidFill>
                <a:srgbClr val="34C3E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Podpora ekonomičnosti v rozsahu: </a:t>
            </a:r>
            <a:r>
              <a:rPr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 jsou zdarma online, cenově dostupné v tištěné podobě, mohou být uloženy navždy a snadno se aktualizují. Prostředky, které by jinak šly na nákup učebnic, lze přesměrovat na technologie, zlepšení výuky nebo snížení nákladů.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Podpora rozvoje instituce: </a:t>
            </a:r>
            <a:r>
              <a:rPr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Vylepšený přístup k OER a jejich využití a učení se navzájem mezi členy instituce jsou posilovány spolu s kvalitou výukových materiálů.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Maximální využití veřejných investic: </a:t>
            </a:r>
            <a:r>
              <a:rPr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Zdroje pocházející z veřejného financování jsou použity k vytváření veřejných znalostí a jsou sdíleny průřezově přes mnoho institucí při snížení dodatečných nákladů.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Podpora sebepropagace: </a:t>
            </a:r>
            <a:r>
              <a:rPr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Veřejný obraz instituce může do značné míry těžit z jejích sdílených a opakovaně používaných kvalitních OER.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Podpora mezinárodní spolupráce: </a:t>
            </a:r>
            <a:r>
              <a:rPr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Práce s OER zvyšuje viditelnost instituce, čímž zlepšuje její pověst na mezinárodní úrovni díky aktivní spolupráci s dalšími institucemi po celém světě.</a:t>
            </a:r>
            <a:endParaRPr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4" name="Google Shape;224;g33477660093_0_122"/>
          <p:cNvSpPr txBox="1"/>
          <p:nvPr/>
        </p:nvSpPr>
        <p:spPr>
          <a:xfrm>
            <a:off x="2112050" y="459425"/>
            <a:ext cx="5238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"Otevřené vzdělávací zdroje (OER)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jsou studijní, výukové a výzkumné materiály v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jakémkoli formátu a médiu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které se nachází ve veřejné doméně nebo jsou pod autorským právem, které bylo uvolněno pod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otevřenou licencí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jež umožňuje bezplatný přístup, opětovné použití, použití pro jiný účel, adaptaci a distribuci jiným subjektům."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33477660093_0_135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g33477660093_0_135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g33477660093_0_135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g33477660093_0_135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3" name="Google Shape;233;g33477660093_0_1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g33477660093_0_1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g33477660093_0_135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ZÁKLAD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g33477660093_0_135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UNESCO Doporučení k otevřeným vzdělávacím zdrojům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7" name="Google Shape;237;g33477660093_0_135"/>
          <p:cNvSpPr txBox="1"/>
          <p:nvPr/>
        </p:nvSpPr>
        <p:spPr>
          <a:xfrm>
            <a:off x="496350" y="4489525"/>
            <a:ext cx="5276100" cy="292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-DE" sz="1800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instituce</a:t>
            </a:r>
            <a:endParaRPr b="1" sz="1800">
              <a:solidFill>
                <a:srgbClr val="34C3E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Usnadnění náboru: </a:t>
            </a:r>
            <a:r>
              <a:rPr lang="en-DE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Využívání OER zvyšuje participaci na vysokoškolském vzdělávání tím, že rozšiřuje přístup k netradičním studentům, kteří se rozhodují na základě kvality nabízených vzdělávacích materiálů.</a:t>
            </a:r>
            <a:endParaRPr sz="16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Posílení spojení s absolventy: </a:t>
            </a:r>
            <a:r>
              <a:rPr lang="en-DE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Nabídka kvalitních OER absolventům pomáhá instituci udržovat s nimi aktivní spojení.</a:t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8" name="Google Shape;238;g33477660093_0_135"/>
          <p:cNvSpPr txBox="1"/>
          <p:nvPr/>
        </p:nvSpPr>
        <p:spPr>
          <a:xfrm>
            <a:off x="2112050" y="459425"/>
            <a:ext cx="5238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"Otevřené vzdělávací zdroje (OER)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jsou studijní, výukové a výzkumné materiály v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jakémkoli formátu a médiu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které se nachází ve veřejné doméně nebo jsou pod autorským právem, které bylo uvolněno pod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otevřenou licencí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jež umožňuje bezplatný přístup, opětovné použití, použití pro jiný účel, adaptaci a distribuci jiným subjektům."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33477660093_0_148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g33477660093_0_148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g33477660093_0_148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6" name="Google Shape;246;g33477660093_0_1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g33477660093_0_148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8" name="Google Shape;248;g33477660093_0_1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g33477660093_0_148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ZÁKLAD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0" name="Google Shape;250;g33477660093_0_14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g33477660093_0_148"/>
          <p:cNvSpPr txBox="1"/>
          <p:nvPr/>
        </p:nvSpPr>
        <p:spPr>
          <a:xfrm>
            <a:off x="1944394" y="4065975"/>
            <a:ext cx="5375100" cy="4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800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všechny</a:t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2" name="Google Shape;252;g33477660093_0_148"/>
          <p:cNvSpPr/>
          <p:nvPr/>
        </p:nvSpPr>
        <p:spPr>
          <a:xfrm>
            <a:off x="-11574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g33477660093_0_148"/>
          <p:cNvSpPr txBox="1"/>
          <p:nvPr/>
        </p:nvSpPr>
        <p:spPr>
          <a:xfrm>
            <a:off x="1873100" y="4445200"/>
            <a:ext cx="5313600" cy="55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Odemknutí informací: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Znalosti lze sdílet ve velkém při odemknutím vzdělávacích zdrojů prostřednictvím licencí pro každého, kdo o ně projeví zájem.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Přenos znalostí: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Vzdělávací zdroje vytvořené z veřejných prostředků jsou k dispozici veřejnosti, lze je opakovaně používat a sdílet.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Umožnění celoživotního učení: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Být v obraze a mít možnost dalšího učení je dostupnější pro každého, čímž se překlenuje propast mezi formálními, neformálními a informálními otevřenými příležitostmi.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Posílení rovnosti: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Bezplatné online zdroje usnadňují poskytování stejně kvalitních znalostí všem bez ohledu na jejich sociální a ekonomické postavení.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Podněcování rozmanitosti a inkluzivity: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materiály, které se snadno sdílejí a jsou přístupné přes internet, jsou skvělým nástrojem k objevování a seznamování se s různými názory.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Posílení občanské vědy: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Znalosti může vytvářet každý a dostupnost materiálů usnadňuje lidem pokračovat v získávání znalostí.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4" name="Google Shape;254;g33477660093_0_148"/>
          <p:cNvSpPr txBox="1"/>
          <p:nvPr/>
        </p:nvSpPr>
        <p:spPr>
          <a:xfrm>
            <a:off x="416100" y="2099900"/>
            <a:ext cx="72282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Z UNESCO Doporučení k otevřeným vzdělávacím zdrojům</a:t>
            </a:r>
            <a:br>
              <a:rPr b="1" i="0" lang="en-DE" sz="12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34C3E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5" name="Google Shape;255;g33477660093_0_148"/>
          <p:cNvSpPr txBox="1"/>
          <p:nvPr/>
        </p:nvSpPr>
        <p:spPr>
          <a:xfrm>
            <a:off x="2112050" y="459425"/>
            <a:ext cx="5238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"Otevřené vzdělávací zdroje (OER)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jsou studijní, výukové a výzkumné materiály v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jakémkoli formátu a médiu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které se nachází ve veřejné doméně nebo jsou pod autorským právem, které bylo uvolněno pod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otevřenou licencí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jež umožňuje bezplatný přístup, opětovné použití, použití pro jiný účel, adaptaci a distribuci jiným subjektům."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3477660093_0_16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g33477660093_0_164"/>
          <p:cNvSpPr/>
          <p:nvPr/>
        </p:nvSpPr>
        <p:spPr>
          <a:xfrm>
            <a:off x="182325" y="3899650"/>
            <a:ext cx="7228200" cy="58200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g33477660093_0_164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3" name="Google Shape;263;g33477660093_0_1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g33477660093_0_16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5" name="Google Shape;265;g33477660093_0_1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g33477660093_0_16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ZÁKLAD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7" name="Google Shape;267;g33477660093_0_16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g33477660093_0_164"/>
          <p:cNvSpPr txBox="1"/>
          <p:nvPr/>
        </p:nvSpPr>
        <p:spPr>
          <a:xfrm>
            <a:off x="1974950" y="4157400"/>
            <a:ext cx="5375100" cy="4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800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-DE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všechny</a:t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9" name="Google Shape;269;g33477660093_0_164"/>
          <p:cNvSpPr txBox="1"/>
          <p:nvPr/>
        </p:nvSpPr>
        <p:spPr>
          <a:xfrm>
            <a:off x="2172173" y="4766856"/>
            <a:ext cx="4718100" cy="34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Zvýšení kvality: </a:t>
            </a:r>
            <a:r>
              <a:rPr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Každý může podpořit zvyšování kvality OER tím, že jednoduše položí otázky k jejich objasnění; žádný přístup znamená žádné otázky, žádné otázky znamenají žádné pochybnosti, žádné pochybnosti znamenají žádné zlepšení.</a:t>
            </a:r>
            <a:endParaRPr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Rozšíření hranic: </a:t>
            </a:r>
            <a:r>
              <a:rPr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jsou skvělým způsobem, jak sdílet znalosti přes hranice, s umožněním přizpůsobení, která skutečně fungují na místní úrovni.</a:t>
            </a:r>
            <a:endParaRPr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0" name="Google Shape;270;g33477660093_0_164"/>
          <p:cNvSpPr txBox="1"/>
          <p:nvPr/>
        </p:nvSpPr>
        <p:spPr>
          <a:xfrm>
            <a:off x="416100" y="2099900"/>
            <a:ext cx="72282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Z UNESCO Doporučení k otevřeným vzdělávacím zdrojům</a:t>
            </a:r>
            <a:br>
              <a:rPr b="1" i="0" lang="en-DE" sz="12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34C3E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1" name="Google Shape;271;g33477660093_0_164"/>
          <p:cNvSpPr/>
          <p:nvPr/>
        </p:nvSpPr>
        <p:spPr>
          <a:xfrm>
            <a:off x="-117065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g33477660093_0_164"/>
          <p:cNvSpPr txBox="1"/>
          <p:nvPr/>
        </p:nvSpPr>
        <p:spPr>
          <a:xfrm>
            <a:off x="2112050" y="459425"/>
            <a:ext cx="5238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"Otevřené vzdělávací zdroje (OER)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jsou studijní, výukové a výzkumné materiály v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jakémkoli formátu a médiu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které se nachází ve veřejné doméně nebo jsou pod autorským právem, které bylo uvolněno pod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otevřenou licencí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jež umožňuje bezplatný přístup, opětovné použití, použití pro jiný účel, adaptaci a distribuci jiným subjektům."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33477660093_0_180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g33477660093_0_180"/>
          <p:cNvSpPr/>
          <p:nvPr/>
        </p:nvSpPr>
        <p:spPr>
          <a:xfrm>
            <a:off x="182325" y="3498850"/>
            <a:ext cx="7228200" cy="6195000"/>
          </a:xfrm>
          <a:prstGeom prst="rect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g33477660093_0_180"/>
          <p:cNvSpPr/>
          <p:nvPr/>
        </p:nvSpPr>
        <p:spPr>
          <a:xfrm>
            <a:off x="2412525" y="2219250"/>
            <a:ext cx="2767800" cy="2672400"/>
          </a:xfrm>
          <a:prstGeom prst="ellipse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g33477660093_0_180"/>
          <p:cNvSpPr/>
          <p:nvPr/>
        </p:nvSpPr>
        <p:spPr>
          <a:xfrm>
            <a:off x="-13602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1" name="Google Shape;281;g33477660093_0_1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g33477660093_0_180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ZÁKLAD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g33477660093_0_180"/>
          <p:cNvSpPr txBox="1"/>
          <p:nvPr/>
        </p:nvSpPr>
        <p:spPr>
          <a:xfrm>
            <a:off x="276450" y="2009750"/>
            <a:ext cx="73680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UNESCO Doporučení k otevřeným vzdělávacím zdrojům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84" name="Google Shape;284;g33477660093_0_18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g33477660093_0_180"/>
          <p:cNvSpPr txBox="1"/>
          <p:nvPr/>
        </p:nvSpPr>
        <p:spPr>
          <a:xfrm>
            <a:off x="1526075" y="4129000"/>
            <a:ext cx="5799600" cy="546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profesního rozvoje: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Zapojení na knihovní, institucionální, národní a mezinárodní úrovni do OER a správy OE lze využít jako příležitost k profesnímu rozvoji a růstu mimo „tradiční“ nebo více ustálené odborné oblasti (např. tvorba sbírek, metadata atd.).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Uznání jako ceněných partnerů: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Díky svým odborným znalostem v oblasti otevřené pedagogiky a otevřených licencí jsou knihovníci uznáváni pedagogy a výzkumníky jako důvěryhodní partneři při hledání, přizpůsobování a vytváření spolehlivých vzdělávacích zdrojů.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Rozvoj synergií s otevřenou vědou: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Otevřená věda a otevřené vzdělávání jsou často oddělené a znalosti jsou v rukou různých odborníků. Knihovníci mohou tyto dvě oblasti propojit s holističtějším přístupem k otevřenosti a podpořit tak otevřenou kulturu v rámci instituce/akademické komunity.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Podněcování spolupráce a sdílení znalostí: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Knihovníci hrají zásadní roli při facilitaci spolupráce kurátorstvím otevřených zdrojů, organizací školení a workshopů na témata otevřeného vzdělávání a podporou komunit praxe v otevřeném vzdělávání, což rozšiřuje i jejich vlastní profesní sítě.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Snížení nákladů: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Šetří rozpočty knihoven na nákup drahých a omezujících licencí na komerční publikace, a to i tím, že doporučují učitelům a studentům alternativy OER k literatuře v kurzech. Tento přínos přispívá k nezbytnému přechodu na otevřený přístup s ohledem na rozpočty knihoven a univerzit v dlouhodobém horizontu.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6" name="Google Shape;286;g33477660093_0_180"/>
          <p:cNvSpPr txBox="1"/>
          <p:nvPr/>
        </p:nvSpPr>
        <p:spPr>
          <a:xfrm>
            <a:off x="1676250" y="3676475"/>
            <a:ext cx="5539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DE" sz="18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knihovníky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7" name="Google Shape;287;g33477660093_0_180"/>
          <p:cNvSpPr txBox="1"/>
          <p:nvPr/>
        </p:nvSpPr>
        <p:spPr>
          <a:xfrm>
            <a:off x="2112050" y="459425"/>
            <a:ext cx="5238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"Otevřené vzdělávací zdroje (OER)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jsou studijní, výukové a výzkumné materiály v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jakémkoli formátu a médiu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které se nachází ve veřejné doméně nebo jsou pod autorským právem, které bylo uvolněno pod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otevřenou licencí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jež umožňuje bezplatný přístup, opětovné použití, použití pro jiný účel, adaptaci a distribuci jiným subjektům."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33477660093_0_19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g33477660093_0_194"/>
          <p:cNvSpPr/>
          <p:nvPr/>
        </p:nvSpPr>
        <p:spPr>
          <a:xfrm>
            <a:off x="182325" y="3498850"/>
            <a:ext cx="7228200" cy="6195000"/>
          </a:xfrm>
          <a:prstGeom prst="rect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g33477660093_0_194"/>
          <p:cNvSpPr/>
          <p:nvPr/>
        </p:nvSpPr>
        <p:spPr>
          <a:xfrm>
            <a:off x="2412525" y="2219250"/>
            <a:ext cx="2767800" cy="2672400"/>
          </a:xfrm>
          <a:prstGeom prst="ellipse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g33477660093_0_194"/>
          <p:cNvSpPr/>
          <p:nvPr/>
        </p:nvSpPr>
        <p:spPr>
          <a:xfrm>
            <a:off x="-13602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6" name="Google Shape;296;g33477660093_0_19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g33477660093_0_19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ZÁKLAD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g33477660093_0_194"/>
          <p:cNvSpPr txBox="1"/>
          <p:nvPr/>
        </p:nvSpPr>
        <p:spPr>
          <a:xfrm>
            <a:off x="493200" y="193707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UNESCO Doporučení k otevřeným vzdělávacím zdrojům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9" name="Google Shape;299;g33477660093_0_194"/>
          <p:cNvSpPr txBox="1"/>
          <p:nvPr/>
        </p:nvSpPr>
        <p:spPr>
          <a:xfrm>
            <a:off x="2112050" y="459425"/>
            <a:ext cx="5238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"Otevřené vzdělávací zdroje (OER)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jsou studijní, výukové a výzkumné materiály v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jakémkoli formátu a médiu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které se nachází ve veřejné doméně nebo jsou pod autorským právem, které bylo uvolněno pod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otevřenou licencí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jež umožňuje bezplatný přístup, opětovné použití, použití pro jiný účel, adaptaci a distribuci jiným subjektům."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00" name="Google Shape;300;g33477660093_0_19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g33477660093_0_194"/>
          <p:cNvSpPr txBox="1"/>
          <p:nvPr/>
        </p:nvSpPr>
        <p:spPr>
          <a:xfrm>
            <a:off x="1526075" y="4129000"/>
            <a:ext cx="5799600" cy="55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Lákání nových knihovníků k profesi: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Silná vazba mezi otevřeným vzděláváním a sociální spravedlností činí z knihovnictví atraktivní profesní volbu pro začínající odborníky a nové skupiny knihovníků.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Rozšíření uznání: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Tvůrci a podporovatelé OER získávají celosvětové renomé díky svým dílům, která obhajují otevřenost a další univerzální hodnoty. Již oceňovaná role knihovníků/informačních specialistů jako kurátorů vzdělávacích materiálů se díky OER stává ještě významnější.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Zvyšování dopadu a dosahu: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Pomáhají rozšířit dosah a dopad knihovníků i mimo jejich vlastní instituci.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Příspěvek k dosažení cílů udržitelného rozvoje: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Pomáhají konkrétněji a měřitelněji přispívat k dosažení cílů udržitelného rozvoje.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Sladění se strategií EDI: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Knihovníci využívají otevřené vzdělávání jako strategický nástroj k dosažení cílů v oblasti rovnosti, rozmanitosti a inkluze tak, že zajišťují, aby bylo vzdělávací prostředí přístupné a inkluzivní pro všechny.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Podporovat kolegy a být podporován kolegy: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Knihovníci kultivují celoživotní učení tím, že poskytují rozmanité vzdělávací příležitosti a podporují vzájemnou podporu v rámci svých komunit.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2" name="Google Shape;302;g33477660093_0_194"/>
          <p:cNvSpPr txBox="1"/>
          <p:nvPr/>
        </p:nvSpPr>
        <p:spPr>
          <a:xfrm>
            <a:off x="1676250" y="3676475"/>
            <a:ext cx="5649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DE" sz="18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-DE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knihovníky</a:t>
            </a:r>
            <a:endParaRPr b="1" sz="1800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Google Shape;307;g2fde2bf2fd4_0_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02762" y="8516219"/>
            <a:ext cx="1751480" cy="98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g2fde2bf2fd4_0_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88869" y="7661964"/>
            <a:ext cx="3379258" cy="98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g2fde2bf2fd4_0_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750449" y="9685528"/>
            <a:ext cx="2059100" cy="720472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g2fde2bf2fd4_0_3"/>
          <p:cNvSpPr txBox="1"/>
          <p:nvPr/>
        </p:nvSpPr>
        <p:spPr>
          <a:xfrm>
            <a:off x="177150" y="6011638"/>
            <a:ext cx="7205700" cy="13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lang="en-DE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Czech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_OE Benefits - ENOEL Toolkit” is an adaptation of “An ENOEL Toolkit” (version 4) published as of September 2024</a:t>
            </a:r>
            <a:r>
              <a:rPr b="0" i="0" lang="en-DE" sz="10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-DE" sz="1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(the “Original Work”), licensed by</a:t>
            </a:r>
            <a:r>
              <a:rPr b="0" i="0" lang="en-DE" sz="1000" u="sng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(curated by</a:t>
            </a:r>
            <a:r>
              <a:rPr b="0" i="0" lang="en-DE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-DE" sz="10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en-DE" sz="10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 a</a:t>
            </a:r>
            <a:r>
              <a:rPr b="0" i="0" lang="en-DE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“Adapter”) under a</a:t>
            </a:r>
            <a:r>
              <a:rPr b="0" i="0" lang="en-DE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</a:t>
            </a:r>
            <a:r>
              <a:rPr lang="en-DE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Czech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.”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8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Special thanks t</a:t>
            </a:r>
            <a:r>
              <a:rPr lang="en-DE" sz="1000">
                <a:latin typeface="Open Sans"/>
                <a:ea typeface="Open Sans"/>
                <a:cs typeface="Open Sans"/>
                <a:sym typeface="Open Sans"/>
              </a:rPr>
              <a:t>o Pavla Vizváry for the Czech 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translation.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11" name="Google Shape;311;g2fde2bf2fd4_0_3"/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>
            <a:off x="569400" y="304462"/>
            <a:ext cx="4651251" cy="3531075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g2fde2bf2fd4_0_3"/>
          <p:cNvSpPr txBox="1"/>
          <p:nvPr/>
        </p:nvSpPr>
        <p:spPr>
          <a:xfrm>
            <a:off x="1550175" y="1065775"/>
            <a:ext cx="23637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6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g2fde2bf2fd4_0_3"/>
          <p:cNvSpPr txBox="1"/>
          <p:nvPr/>
        </p:nvSpPr>
        <p:spPr>
          <a:xfrm>
            <a:off x="232200" y="4398200"/>
            <a:ext cx="7092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-DE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</a:t>
            </a:r>
            <a:r>
              <a:rPr b="1" lang="en-DE" sz="4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SADA NÁSTROJŮ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g33477660093_0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304481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g33477660093_0_10"/>
          <p:cNvSpPr txBox="1"/>
          <p:nvPr/>
        </p:nvSpPr>
        <p:spPr>
          <a:xfrm>
            <a:off x="591700" y="404750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g33477660093_0_10"/>
          <p:cNvSpPr txBox="1"/>
          <p:nvPr/>
        </p:nvSpPr>
        <p:spPr>
          <a:xfrm>
            <a:off x="2502650" y="829475"/>
            <a:ext cx="36432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Vítejte v této sadě nástrojů Přínosy otevřeného vzdělávání!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g33477660093_0_10"/>
          <p:cNvSpPr txBox="1"/>
          <p:nvPr/>
        </p:nvSpPr>
        <p:spPr>
          <a:xfrm>
            <a:off x="443400" y="1637100"/>
            <a:ext cx="6643200" cy="722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Jedná se o soubor nástrojů (slidů, letáků a karet), který připravila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DE" sz="14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The European Network of Open Education Librarians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(ENOEL).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Cílem této sady je pomoci zvýšit povědomí o významu otevřeného vzdělávání a upozornit na výhody pro studenty, učitele, instituce, společnost a knihovníky.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Tento balíček obsahuje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šablony letáků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Šablony můžete použít přímo tak, jak jsou, nebo si je můžete upravit je pro své vlastní specifické potřeby.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Při použití šablony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stačí stáhnout celý balíček nebo jednotlivé slidy, které chcete použít, a vytisknout je.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Pokud chcete šablonu přizpůsobit svým potřebám, musíte: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200"/>
              <a:buFont typeface="Open Sans"/>
              <a:buChar char="-"/>
            </a:pP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Stáhnout nástroj, který chcete použít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200"/>
              <a:buFont typeface="Open Sans"/>
              <a:buChar char="-"/>
            </a:pP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Přizpůsobit jej svým potřebám (přidat logo vaší organizace a zavést další změny, které považujete za vhodné).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200"/>
              <a:buFont typeface="Open Sans"/>
              <a:buChar char="-"/>
            </a:pP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Ujistěte se, že je na upravené verzi uvedena poznámka: „Toto je upravená verze [název souboru (například Czech_2. OE Benefits - ENOEL leaflets)] [odkaz na původní zdroj: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https://zenodo.org/doi/10.5281/zenodo.5568482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autor: </a:t>
            </a:r>
            <a:r>
              <a:rPr b="0" i="0" lang="en-DE" sz="1200" u="sng" cap="none" strike="noStrik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(ENOEL), </a:t>
            </a: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7"/>
              </a:rPr>
              <a:t>CC BY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.” 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Níže naleznete stručný popis uspořádání balíčku a navrhované použití jednotlivých stránek. Jedná se pouze o návrhy; doporučujeme vám, abyste si vybrali a vytvořili nástroje na míru svým potřebám.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 snímku 3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je uveden příklad, jak lze šablonu upravit, včetně umístění loga vaší organizace a prohlášení o autorství.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Slajdy 4-15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ukazují výhody OE pro pět různých zúčastněných stran: studenty (žluté pozadí), učitele (oranžové pozadí), instituce (tyrkysové pozadí), všechny (bílé pozadí) a knihovníky (světle modré pozadí). Můžete je použít k oslovení těchto konkrétních zúčastněných stran.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Úvodní slajdy pro každou ze skupin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(slajdy 4, 7, 10, 12, 14) ukazují, co ENOEL považuje za nejzásadnější přínosy pro každou skupinu. 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Zbývající slajdy v každé skupině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uvádějí další přínosy (slajdy 5-6 pro studenty, 8-9 pro učitele, 11 pro instituce, 13 pro všechny a 15 pro knihovníky).</a:t>
            </a:r>
            <a:endParaRPr b="0" i="0" sz="1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3477660093_0_17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g33477660093_0_17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g33477660093_0_17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33477660093_0_17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g33477660093_0_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g33477660093_0_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g33477660093_0_17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ZÁKLAD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g33477660093_0_17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UNESCO Doporučení k otevřeným vzdělávacím zdrojům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1" name="Google Shape;111;g33477660093_0_17"/>
          <p:cNvSpPr txBox="1"/>
          <p:nvPr/>
        </p:nvSpPr>
        <p:spPr>
          <a:xfrm>
            <a:off x="493200" y="4429400"/>
            <a:ext cx="5280000" cy="433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i="0" lang="en-DE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</a:t>
            </a:r>
            <a:r>
              <a:rPr b="1" lang="en-DE" sz="18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y</a:t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Zajištění trvalého přístupu: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budou mít přístup ke zdrojům i po ukončení kurzu.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inkluze: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lze přizpůsobit tak, aby odrážely profily studentů a scénáře využití, které odpovídají potřebám inkluze na různých úrovních.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diverzifikace učení: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jsou přístupné kdykoli a odkudkoli, opakovaně (a nepodceňujte hodnotu opakování!) a z různých zařízení a formátů. OER podporují také neformální a méně formální vzdělávací prostředí.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celoživotního učení: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jsou dostupné všem bez rozdílu věku, kdykoli se kdokoli chce něco naučit nebo se k něčemu vrátit pro osvěžení paměti.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Šetření nákladů: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Vysoké ceny mohou vést studenty k používání starších verzí některých publikací; s OER to není problém.</a:t>
            </a:r>
            <a:endParaRPr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g33477660093_0_17"/>
          <p:cNvSpPr txBox="1"/>
          <p:nvPr/>
        </p:nvSpPr>
        <p:spPr>
          <a:xfrm>
            <a:off x="4943375" y="2610476"/>
            <a:ext cx="2295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FF0000"/>
                </a:solidFill>
              </a:rPr>
              <a:t>PŘÍKLAD ADAPTACE PRO VAŠE POTŘEBY</a:t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g33477660093_0_17"/>
          <p:cNvSpPr txBox="1"/>
          <p:nvPr/>
        </p:nvSpPr>
        <p:spPr>
          <a:xfrm>
            <a:off x="3302350" y="2826025"/>
            <a:ext cx="12321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500">
                <a:solidFill>
                  <a:srgbClr val="FF0000"/>
                </a:solidFill>
              </a:rPr>
              <a:t>Přidejte prohlášení o autorství</a:t>
            </a:r>
            <a:endParaRPr b="1" i="0" sz="15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g33477660093_0_17"/>
          <p:cNvSpPr/>
          <p:nvPr/>
        </p:nvSpPr>
        <p:spPr>
          <a:xfrm>
            <a:off x="6309275" y="8955375"/>
            <a:ext cx="446100" cy="8313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g33477660093_0_17"/>
          <p:cNvSpPr txBox="1"/>
          <p:nvPr/>
        </p:nvSpPr>
        <p:spPr>
          <a:xfrm>
            <a:off x="4927500" y="8572450"/>
            <a:ext cx="341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FF0000"/>
                </a:solidFill>
              </a:rPr>
              <a:t>Přidejte logo Vaší organizace</a:t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g33477660093_0_17"/>
          <p:cNvSpPr txBox="1"/>
          <p:nvPr/>
        </p:nvSpPr>
        <p:spPr>
          <a:xfrm>
            <a:off x="493200" y="2786975"/>
            <a:ext cx="1902900" cy="8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-DE" sz="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Toto je upravená verze </a:t>
            </a:r>
            <a:r>
              <a:rPr b="0" i="0" lang="en-DE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lang="en-DE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Czech_</a:t>
            </a:r>
            <a:r>
              <a:rPr b="0" i="0" lang="en-DE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2. OE Benefits - ENOEL leaflets</a:t>
            </a:r>
            <a:r>
              <a:rPr b="0" i="0" lang="en-DE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”,</a:t>
            </a:r>
            <a:endParaRPr b="0" i="0" sz="9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-DE" sz="9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https://zenodo.org/doi/10.5281/zenodo.5568482</a:t>
            </a:r>
            <a:r>
              <a:rPr b="0" i="0" lang="en-DE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DE" sz="900">
                <a:latin typeface="Open Sans"/>
                <a:ea typeface="Open Sans"/>
                <a:cs typeface="Open Sans"/>
                <a:sym typeface="Open Sans"/>
              </a:rPr>
              <a:t>autor: </a:t>
            </a:r>
            <a:r>
              <a:rPr b="0" i="0" lang="en-DE" sz="9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DE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DE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(ENOEL) </a:t>
            </a:r>
            <a:r>
              <a:rPr b="0" i="0" lang="en-DE" sz="9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b="0" i="0" sz="9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7" name="Google Shape;117;g33477660093_0_17"/>
          <p:cNvSpPr txBox="1"/>
          <p:nvPr/>
        </p:nvSpPr>
        <p:spPr>
          <a:xfrm>
            <a:off x="5773325" y="9997650"/>
            <a:ext cx="1518000" cy="40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DE">
                <a:latin typeface="Calibri"/>
                <a:ea typeface="Calibri"/>
                <a:cs typeface="Calibri"/>
                <a:sym typeface="Calibri"/>
              </a:rPr>
              <a:t>Vaše logo zde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g33477660093_0_17"/>
          <p:cNvSpPr/>
          <p:nvPr/>
        </p:nvSpPr>
        <p:spPr>
          <a:xfrm>
            <a:off x="2558650" y="3035900"/>
            <a:ext cx="743700" cy="4002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g33477660093_0_17"/>
          <p:cNvSpPr txBox="1"/>
          <p:nvPr/>
        </p:nvSpPr>
        <p:spPr>
          <a:xfrm>
            <a:off x="2112050" y="459425"/>
            <a:ext cx="5238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"Otevřené vzdělávací zdroje (OER)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jsou studijní, výukové a výzkumné materiály v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jakémkoli formátu a médiu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které se nachází ve veřejné doméně nebo jsou pod autorským právem, které bylo uvolněno pod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otevřenou licencí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jež umožňuje bezplatný přístup, opětovné použití, použití pro jiný účel, adaptaci a distribuci jiným subjektům."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3477660093_0_37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g33477660093_0_37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g33477660093_0_37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g33477660093_0_37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g33477660093_0_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g33477660093_0_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g33477660093_0_37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ZÁKLAD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g33477660093_0_37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UNESCO Doporučení k otevřeným vzdělávacím zdrojům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2" name="Google Shape;132;g33477660093_0_37"/>
          <p:cNvSpPr txBox="1"/>
          <p:nvPr/>
        </p:nvSpPr>
        <p:spPr>
          <a:xfrm>
            <a:off x="493200" y="4429400"/>
            <a:ext cx="5272800" cy="433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-DE" sz="18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studenty</a:t>
            </a:r>
            <a:endParaRPr b="1" sz="18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Zajištění trvalého přístupu: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budou mít přístup ke zdrojům i po ukončení kurzu.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inkluze: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lze přizpůsobit tak, aby odrážely profily studentů a scénáře využití, které odpovídají potřebám inkluze na různých úrovních.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diverzifikace učení: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jsou přístupné kdykoli a odkudkoli, opakovaně (a nepodceňujte hodnotu opakování!) a z různých zařízení a formátů. OER podporují také neformální a méně formální vzdělávací prostředí.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celoživotního učení: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jsou dostupné všem bez rozdílu věku, kdykoli se kdokoli chce něco naučit nebo se k něčemu vrátit pro osvěžení paměti.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Šetření nákladů: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Vysoké ceny mohou vést studenty k používání starších verzí některých publikací; s OER to není problém.</a:t>
            </a:r>
            <a:endParaRPr b="1" sz="1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3" name="Google Shape;133;g33477660093_0_37"/>
          <p:cNvSpPr txBox="1"/>
          <p:nvPr/>
        </p:nvSpPr>
        <p:spPr>
          <a:xfrm>
            <a:off x="2112050" y="459425"/>
            <a:ext cx="5238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"Otevřené vzdělávací zdroje (OER)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jsou studijní, výukové a výzkumné materiály v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jakémkoli formátu a médiu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které se nachází ve veřejné doméně nebo jsou pod autorským právem, které bylo uvolněno pod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otevřenou licencí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jež umožňuje bezplatný přístup, opětovné použití, použití pro jiný účel, adaptaci a distribuci jiným subjektům."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3477660093_0_50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g33477660093_0_50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g33477660093_0_50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g33477660093_0_50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g33477660093_0_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g33477660093_0_5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g33477660093_0_50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ZÁKLAD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g33477660093_0_50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UNESCO Doporučení k otevřeným vzdělávacím zdrojům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Google Shape;146;g33477660093_0_50"/>
          <p:cNvSpPr txBox="1"/>
          <p:nvPr/>
        </p:nvSpPr>
        <p:spPr>
          <a:xfrm>
            <a:off x="493200" y="4429400"/>
            <a:ext cx="5272800" cy="39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-DE" sz="18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studenty</a:t>
            </a:r>
            <a:endParaRPr b="1" sz="1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Zlepšení studijních příležitostí: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Studenti, kteří používají OER, dosahují stejných nebo lepších výsledků než ti, kteří používají tradiční materiály.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Zajištění připravenosti: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mohou být dostupné od samého začátku kurzů, takže studenti s nimi mohou začít pracovat okamžitě.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Zlepšení kvality: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umožňují zvyšování kvality a průběžné aktualizace spolu s rychlým šířením, což zajišťuje, že informace v nich obsažené jsou aktuální.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Odměna za otevřené praktiky: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mohou být uznáni jako součást autorského týmu a oceněni za svou práci a dovednosti.</a:t>
            </a:r>
            <a:endParaRPr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7" name="Google Shape;147;g33477660093_0_50"/>
          <p:cNvSpPr txBox="1"/>
          <p:nvPr/>
        </p:nvSpPr>
        <p:spPr>
          <a:xfrm>
            <a:off x="2112050" y="459425"/>
            <a:ext cx="5238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"Otevřené vzdělávací zdroje (OER)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jsou studijní, výukové a výzkumné materiály v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jakémkoli formátu a médiu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které se nachází ve veřejné doméně nebo jsou pod autorským právem, které bylo uvolněno pod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otevřenou licencí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jež umožňuje bezplatný přístup, opětovné použití, použití pro jiný účel, adaptaci a distribuci jiným subjektům."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3477660093_0_63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g33477660093_0_63"/>
          <p:cNvSpPr/>
          <p:nvPr/>
        </p:nvSpPr>
        <p:spPr>
          <a:xfrm>
            <a:off x="182250" y="3899775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g33477660093_0_63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5" name="Google Shape;155;g33477660093_0_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g33477660093_0_6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g33477660093_0_63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ZÁKLAD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g33477660093_0_63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UNESCO Doporučení k otevřeným vzdělávacím zdrojům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9" name="Google Shape;159;g33477660093_0_63"/>
          <p:cNvSpPr txBox="1"/>
          <p:nvPr/>
        </p:nvSpPr>
        <p:spPr>
          <a:xfrm>
            <a:off x="2112050" y="459425"/>
            <a:ext cx="5238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"Otevřené vzdělávací zdroje (OER)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jsou studijní, výukové a výzkumné materiály v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jakémkoli formátu a médiu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které se nachází ve veřejné doméně nebo jsou pod autorským právem, které bylo uvolněno pod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otevřenou licencí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jež umožňuje bezplatný přístup, opětovné použití, použití pro jiný účel, adaptaci a distribuci jiným subjektům."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0" name="Google Shape;160;g33477660093_0_63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g33477660093_0_63"/>
          <p:cNvSpPr txBox="1"/>
          <p:nvPr/>
        </p:nvSpPr>
        <p:spPr>
          <a:xfrm>
            <a:off x="492300" y="4341776"/>
            <a:ext cx="5284200" cy="40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-DE" sz="18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studenty</a:t>
            </a:r>
            <a:endParaRPr b="1" sz="1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Možnost (víc než jen) žádných nákladů: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= zdarma + oprávnění.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Zajištění lepšího vzdělávání = zajištění lepší budoucnosti: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DE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SDG 4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„Zajistit inkluzivní a spravedlivé kvalitní vzdělávání a podporovat příležitosti k celoživotnímu učení pro všechny“.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Zlepšení porozumění: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si mohou revidovat pojmy/myšlenky s využitím škály různých zdrojů (tj. zopakovat stejný pojem s použitím jiného vysvětlení).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Společná tvorba: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dávají studentům příležitost stát se partnery při společném tvoření, z čehož mají sami prospěch.</a:t>
            </a:r>
            <a:endParaRPr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3477660093_0_76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g33477660093_0_76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g33477660093_0_76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g33477660093_0_76"/>
          <p:cNvSpPr/>
          <p:nvPr/>
        </p:nvSpPr>
        <p:spPr>
          <a:xfrm>
            <a:off x="-109155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0" name="Google Shape;170;g33477660093_0_7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g33477660093_0_76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ZÁKLAD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g33477660093_0_76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UNESCO Doporučení k otevřeným vzdělávacím zdrojům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3" name="Google Shape;173;g33477660093_0_7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g33477660093_0_76"/>
          <p:cNvSpPr txBox="1"/>
          <p:nvPr/>
        </p:nvSpPr>
        <p:spPr>
          <a:xfrm>
            <a:off x="1860500" y="4586200"/>
            <a:ext cx="5032500" cy="48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Možnost přizpůsobení: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Učitelé si mohou OER (částečně nebo zcela) přizpůsobit, aby vytvořili nejlepší kombinaci výukových materiálů pro každou zkušenost v učení při neustálém zlepšování kvality OER.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Zajištění otevřených pedagogik: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Díky OER jsou studenti hluboce zapojeni do vzdělávacího procesu a do tvorby studijních materiálů, které se pod vedením učitele v podstatě stávají jejich vlastními.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Zvyšování reputace: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Kvalitní OER zvyšují reputaci učitele na místní i globální úrovni a zároveň nabízejí nové příležitosti ke spolupráci s kolegy z celého světa.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Snížení pracovní zátěže: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Učitelé nemusí pokaždé znovu vynalézat kolo, ale mohou znovu použít to, co již existuje.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Inspirace: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OER představují způsob, jak získat nové nápady.</a:t>
            </a:r>
            <a:endParaRPr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5" name="Google Shape;175;g33477660093_0_76"/>
          <p:cNvSpPr txBox="1"/>
          <p:nvPr/>
        </p:nvSpPr>
        <p:spPr>
          <a:xfrm>
            <a:off x="1676250" y="4057475"/>
            <a:ext cx="5404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učitele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6" name="Google Shape;176;g33477660093_0_76"/>
          <p:cNvSpPr txBox="1"/>
          <p:nvPr/>
        </p:nvSpPr>
        <p:spPr>
          <a:xfrm>
            <a:off x="2112050" y="459425"/>
            <a:ext cx="5238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"Otevřené vzdělávací zdroje (OER)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jsou studijní, výukové a výzkumné materiály v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jakémkoli formátu a médiu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které se nachází ve veřejné doméně nebo jsou pod autorským právem, které bylo uvolněno pod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otevřenou licencí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jež umožňuje bezplatný přístup, opětovné použití, použití pro jiný účel, adaptaci a distribuci jiným subjektům."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3477660093_0_90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g33477660093_0_90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g33477660093_0_90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g33477660093_0_90"/>
          <p:cNvSpPr/>
          <p:nvPr/>
        </p:nvSpPr>
        <p:spPr>
          <a:xfrm>
            <a:off x="-109155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5" name="Google Shape;185;g33477660093_0_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g33477660093_0_90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7" name="Google Shape;187;g33477660093_0_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g33477660093_0_90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ZÁKLAD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g33477660093_0_90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UNESCO Doporučení k otevřeným vzdělávacím zdrojům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0" name="Google Shape;190;g33477660093_0_90"/>
          <p:cNvSpPr txBox="1"/>
          <p:nvPr/>
        </p:nvSpPr>
        <p:spPr>
          <a:xfrm>
            <a:off x="1824250" y="4597950"/>
            <a:ext cx="5080500" cy="48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Povzbuzení aktivních přístupů: </a:t>
            </a:r>
            <a:r>
              <a:rPr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Učitelé mohou designovat rozličné praktické strategie na podporu učení se praxí (learning-by-doing), které jsou založené na remixování/adaptaci OER.</a:t>
            </a:r>
            <a:endParaRPr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Povzbuzení spolupráce: </a:t>
            </a:r>
            <a:r>
              <a:rPr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Zpětná vazba mezi kolegy, spolupráce studentů a zapojení odborníků se zvyšují a obohacují učitele díky procesu zajištěnému otevřenými licencemi.</a:t>
            </a:r>
            <a:endParaRPr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inovací: </a:t>
            </a:r>
            <a:r>
              <a:rPr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nabízejí příležitosti ke zvýšení kvality výukových a studijních materiálů, protože umožňují ostatním na nich stavět a poskytovat konstruktivní zpětnou vazbu.</a:t>
            </a:r>
            <a:endParaRPr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Zajištění odborného odkazu: </a:t>
            </a:r>
            <a:r>
              <a:rPr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Proces opětovného použití nastartovaný OER pokračuje i po odchodu autora do důchodu.</a:t>
            </a:r>
            <a:endParaRPr i="0" sz="23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1" name="Google Shape;191;g33477660093_0_90"/>
          <p:cNvSpPr txBox="1"/>
          <p:nvPr/>
        </p:nvSpPr>
        <p:spPr>
          <a:xfrm>
            <a:off x="1676250" y="4057475"/>
            <a:ext cx="5404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učitele</a:t>
            </a:r>
            <a:endParaRPr b="1" sz="1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2" name="Google Shape;192;g33477660093_0_9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g33477660093_0_90"/>
          <p:cNvSpPr txBox="1"/>
          <p:nvPr/>
        </p:nvSpPr>
        <p:spPr>
          <a:xfrm>
            <a:off x="2112050" y="459425"/>
            <a:ext cx="5238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"Otevřené vzdělávací zdroje (OER)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jsou studijní, výukové a výzkumné materiály v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jakémkoli formátu a médiu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které se nachází ve veřejné doméně nebo jsou pod autorským právem, které bylo uvolněno pod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otevřenou licencí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jež umožňuje bezplatný přístup, opětovné použití, použití pro jiný účel, adaptaci a distribuci jiným subjektům."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3477660093_0_106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g33477660093_0_106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g33477660093_0_106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1" name="Google Shape;201;g33477660093_0_10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g33477660093_0_106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3" name="Google Shape;203;g33477660093_0_10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g33477660093_0_106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ZÁKLAD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g33477660093_0_106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UNESCO Doporučení k otevřeným vzdělávacím zdrojům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6" name="Google Shape;206;g33477660093_0_10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g33477660093_0_106"/>
          <p:cNvSpPr/>
          <p:nvPr/>
        </p:nvSpPr>
        <p:spPr>
          <a:xfrm>
            <a:off x="-1097175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g33477660093_0_106"/>
          <p:cNvSpPr txBox="1"/>
          <p:nvPr/>
        </p:nvSpPr>
        <p:spPr>
          <a:xfrm>
            <a:off x="1824250" y="5032675"/>
            <a:ext cx="5075100" cy="3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Rozšíření volby: </a:t>
            </a:r>
            <a:r>
              <a:rPr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Učebnice OER rozšiřují zdroje učitelů a mohou zaručit stejně vysokou úroveň kvality jako tradiční učebnice.</a:t>
            </a:r>
            <a:endParaRPr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Posílení akademické svobody: </a:t>
            </a:r>
            <a:r>
              <a:rPr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Otevřené licence OER umožňují vyučujícím pravidelně upravovat a aktualizovat studijní materiály pro jejich kurzy.</a:t>
            </a:r>
            <a:endParaRPr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Ukázka inovace a kreativity: </a:t>
            </a:r>
            <a:r>
              <a:rPr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Kreativita vyučujících může zapůsobit na potenciální studenty a poskytovatele financí. To může zvýšit počet studentů zapsaných do určitých kurzů a zvýšit hodnotu jednotlivých vyučujících.</a:t>
            </a:r>
            <a:endParaRPr i="0" sz="23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9" name="Google Shape;209;g33477660093_0_106"/>
          <p:cNvSpPr txBox="1"/>
          <p:nvPr/>
        </p:nvSpPr>
        <p:spPr>
          <a:xfrm>
            <a:off x="1670625" y="4492200"/>
            <a:ext cx="5404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učitele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0" name="Google Shape;210;g33477660093_0_106"/>
          <p:cNvSpPr txBox="1"/>
          <p:nvPr/>
        </p:nvSpPr>
        <p:spPr>
          <a:xfrm>
            <a:off x="2112050" y="459425"/>
            <a:ext cx="5238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"Otevřené vzdělávací zdroje (OER)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jsou studijní, výukové a výzkumné materiály v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jakémkoli formátu a médiu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které se nachází ve veřejné doméně nebo jsou pod autorským právem, které bylo uvolněno pod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otevřenou licencí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jež umožňuje bezplatný přístup, opětovné použití, použití pro jiný účel, adaptaci a distribuci jiným subjektům."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